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4"/>
  </p:handoutMasterIdLst>
  <p:sldIdLst>
    <p:sldId id="267" r:id="rId2"/>
    <p:sldId id="292" r:id="rId3"/>
    <p:sldId id="269" r:id="rId4"/>
    <p:sldId id="270" r:id="rId5"/>
    <p:sldId id="285" r:id="rId6"/>
    <p:sldId id="271" r:id="rId7"/>
    <p:sldId id="272" r:id="rId8"/>
    <p:sldId id="273" r:id="rId9"/>
    <p:sldId id="274" r:id="rId10"/>
    <p:sldId id="275" r:id="rId11"/>
    <p:sldId id="276" r:id="rId12"/>
    <p:sldId id="278" r:id="rId13"/>
    <p:sldId id="287" r:id="rId14"/>
    <p:sldId id="279" r:id="rId15"/>
    <p:sldId id="288" r:id="rId16"/>
    <p:sldId id="280" r:id="rId17"/>
    <p:sldId id="289" r:id="rId18"/>
    <p:sldId id="281" r:id="rId19"/>
    <p:sldId id="282" r:id="rId20"/>
    <p:sldId id="295" r:id="rId21"/>
    <p:sldId id="293" r:id="rId22"/>
    <p:sldId id="291" r:id="rId23"/>
  </p:sldIdLst>
  <p:sldSz cx="9144000" cy="6858000" type="screen4x3"/>
  <p:notesSz cx="6735763" cy="98663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E7FAA-9D44-46E4-89DC-A2A5070761D6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D9941-3066-4660-9A01-870255FB2A6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5417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dirty="0" smtClean="0"/>
              <a:t>Uredite slog naslova matrice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400" b="0">
                <a:ln>
                  <a:noFill/>
                </a:ln>
                <a:solidFill>
                  <a:schemeClr val="tx2"/>
                </a:solidFill>
                <a:effectLst/>
                <a:latin typeface="Tekton Pro" pitchFamily="34" charset="-18"/>
                <a:ea typeface="+mj-ea"/>
                <a:cs typeface="+mj-cs"/>
              </a:defRPr>
            </a:lvl1pPr>
          </a:lstStyle>
          <a:p>
            <a:r>
              <a:rPr kumimoji="0" lang="sl-SI" dirty="0" smtClean="0"/>
              <a:t>Uredite slog naslova matrice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r>
              <a:rPr kumimoji="0" lang="sl-SI" dirty="0" smtClean="0"/>
              <a:t>Uredite slog naslova matrice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dirty="0" smtClean="0"/>
              <a:t>Uredite sloge besedila matrice</a:t>
            </a:r>
          </a:p>
          <a:p>
            <a:pPr lvl="1" eaLnBrk="1" latinLnBrk="0" hangingPunct="1"/>
            <a:r>
              <a:rPr kumimoji="0" lang="sl-SI" dirty="0" smtClean="0"/>
              <a:t>Druga raven</a:t>
            </a:r>
          </a:p>
          <a:p>
            <a:pPr lvl="2" eaLnBrk="1" latinLnBrk="0" hangingPunct="1"/>
            <a:r>
              <a:rPr kumimoji="0" lang="sl-SI" dirty="0" smtClean="0"/>
              <a:t>Tretja raven</a:t>
            </a:r>
          </a:p>
          <a:p>
            <a:pPr lvl="3" eaLnBrk="1" latinLnBrk="0" hangingPunct="1"/>
            <a:r>
              <a:rPr kumimoji="0" lang="sl-SI" dirty="0" smtClean="0"/>
              <a:t>Četrta raven</a:t>
            </a:r>
          </a:p>
          <a:p>
            <a:pPr lvl="4" eaLnBrk="1" latinLnBrk="0" hangingPunct="1"/>
            <a:r>
              <a:rPr kumimoji="0" lang="sl-SI" dirty="0" smtClean="0"/>
              <a:t>Peta raven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9B8AA8-AD2A-43D2-8F20-05FF99EF7309}" type="datetimeFigureOut">
              <a:rPr lang="sl-SI" smtClean="0"/>
              <a:t>31. 01. 2019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4AD2EF-6027-46A6-8D52-41AD60F21955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3" name="Slika 2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228" y="5445224"/>
            <a:ext cx="1087252" cy="11860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400" b="1" kern="1200">
          <a:ln>
            <a:noFill/>
          </a:ln>
          <a:solidFill>
            <a:schemeClr val="tx2"/>
          </a:solidFill>
          <a:effectLst/>
          <a:latin typeface="Tekton Pro" pitchFamily="34" charset="-18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200" kern="1200">
          <a:solidFill>
            <a:schemeClr val="tx1"/>
          </a:solidFill>
          <a:latin typeface="Tekton Pro" pitchFamily="34" charset="-18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Tekton Pro" pitchFamily="34" charset="-18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Tekton Pro" pitchFamily="34" charset="-18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Tekton Pro" pitchFamily="34" charset="-18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Tekton Pro" pitchFamily="34" charset="-18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brezovica.s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NEOBVEZNI IZBIRNI PREDMETI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v šolskem letu 2019/20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72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PRIJAVNICE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Prijavnice bodo učenci dobili v šoli oz. bodo objavljene na spletni strani do </a:t>
            </a:r>
            <a:r>
              <a:rPr lang="sl-SI" b="1" dirty="0" smtClean="0"/>
              <a:t>konca marca.</a:t>
            </a:r>
          </a:p>
          <a:p>
            <a:r>
              <a:rPr lang="sl-SI" dirty="0" smtClean="0"/>
              <a:t>VSI učenci, tudi tisti, ki ne bodo izbrali neobveznega izbirnega predmeta, bodo do </a:t>
            </a:r>
            <a:r>
              <a:rPr lang="sl-SI" b="1" dirty="0" smtClean="0"/>
              <a:t>srede aprila</a:t>
            </a:r>
            <a:r>
              <a:rPr lang="sl-SI" dirty="0" smtClean="0"/>
              <a:t> prinesli prijavnice razredničarki oziroma razredniku.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759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sz="5400" smtClean="0"/>
          </a:p>
          <a:p>
            <a:pPr marL="0" indent="0" algn="ctr">
              <a:buNone/>
            </a:pPr>
            <a:r>
              <a:rPr lang="sl-SI" sz="5400" smtClean="0"/>
              <a:t>VPRAŠANJA </a:t>
            </a:r>
            <a:r>
              <a:rPr lang="sl-SI" sz="5400" dirty="0"/>
              <a:t>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93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852704"/>
          </a:xfrm>
        </p:spPr>
        <p:txBody>
          <a:bodyPr/>
          <a:lstStyle/>
          <a:p>
            <a:r>
              <a:rPr lang="sl-SI" dirty="0" smtClean="0"/>
              <a:t>Jutranje varstvo in </a:t>
            </a:r>
            <a:r>
              <a:rPr lang="sl-SI" dirty="0"/>
              <a:t>OPB</a:t>
            </a:r>
            <a:br>
              <a:rPr lang="sl-SI" dirty="0"/>
            </a:br>
            <a:r>
              <a:rPr lang="sl-SI" dirty="0" smtClean="0"/>
              <a:t>           DA </a:t>
            </a:r>
            <a:r>
              <a:rPr lang="sl-SI" dirty="0"/>
              <a:t>ali NE?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39647" y="2852936"/>
            <a:ext cx="8229600" cy="3672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Pozitivna disciplina – g. Jani </a:t>
            </a:r>
            <a:r>
              <a:rPr lang="sl-SI" dirty="0" err="1" smtClean="0"/>
              <a:t>Prgić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Otroci so se zmožni obleči sami od starosti 2 ali 3 let naprej</a:t>
            </a:r>
            <a:r>
              <a:rPr lang="sl-SI" dirty="0"/>
              <a:t>.</a:t>
            </a:r>
            <a:r>
              <a:rPr lang="sl-SI" dirty="0" smtClean="0"/>
              <a:t> </a:t>
            </a:r>
          </a:p>
          <a:p>
            <a:pPr marL="0" indent="0">
              <a:buNone/>
            </a:pPr>
            <a:r>
              <a:rPr lang="sl-SI" dirty="0" smtClean="0"/>
              <a:t>Če starši še oblačijo otroke po 3. letu, jih prikrajšajo za priložnost za razvoj občutka odgovornosti, samozadostnosti in samozavesti. </a:t>
            </a:r>
          </a:p>
        </p:txBody>
      </p:sp>
    </p:spTree>
    <p:extLst>
      <p:ext uri="{BB962C8B-B14F-4D97-AF65-F5344CB8AC3E}">
        <p14:creationId xmlns:p14="http://schemas.microsoft.com/office/powerpoint/2010/main" val="125837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Manj verjetno, da se bo pri otrocih razvilo prepričanje v lastne zmožnosti. 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Brez </a:t>
            </a:r>
            <a:r>
              <a:rPr lang="sl-SI" dirty="0"/>
              <a:t>prepričanja v lastne zmožnosti bodo otroci dosegali slabši učni uspeh in morda ne bodo pridobili veščin, potrebnih za uspeh v življenju</a:t>
            </a:r>
            <a:r>
              <a:rPr lang="sl-SI" dirty="0" smtClean="0"/>
              <a:t>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817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r>
              <a:rPr lang="sl-SI" sz="4000" dirty="0"/>
              <a:t>Če je razvajanje tako škodljivo za otroke, zakaj starši to počnejo?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76301" y="1844824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S</a:t>
            </a:r>
            <a:r>
              <a:rPr lang="sl-SI" dirty="0" smtClean="0"/>
              <a:t>tarši so prepričani</a:t>
            </a:r>
            <a:r>
              <a:rPr lang="sl-SI" dirty="0"/>
              <a:t>,</a:t>
            </a:r>
            <a:r>
              <a:rPr lang="sl-SI" dirty="0" smtClean="0"/>
              <a:t> da je to najboljši način, da izkažejo ljubezen do svojih otrok. </a:t>
            </a:r>
          </a:p>
          <a:p>
            <a:pPr marL="0" indent="0">
              <a:buNone/>
            </a:pPr>
            <a:r>
              <a:rPr lang="sl-SI" dirty="0" smtClean="0"/>
              <a:t>Bodo kasneje imeli dovolj časa, da se prilagodijo  hladnemu, krutemu svetu?</a:t>
            </a:r>
          </a:p>
          <a:p>
            <a:pPr marL="0" indent="0">
              <a:buNone/>
            </a:pPr>
            <a:r>
              <a:rPr lang="sl-SI" dirty="0" smtClean="0"/>
              <a:t>Tako čim dlje omogočati udobno in prijetno življenje.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89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A zagovorniki </a:t>
            </a:r>
            <a:r>
              <a:rPr lang="sl-SI" dirty="0" smtClean="0"/>
              <a:t>se </a:t>
            </a:r>
            <a:r>
              <a:rPr lang="sl-SI" dirty="0"/>
              <a:t>ne zavedajo, kako težko je spremeniti prepričanja, navade in lastnosti, ko se te enkrat izoblikujejo.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Prepričanja</a:t>
            </a:r>
            <a:r>
              <a:rPr lang="sl-SI" dirty="0"/>
              <a:t>, ki se razvijejo v zgodnjih </a:t>
            </a:r>
            <a:r>
              <a:rPr lang="sl-SI" dirty="0" smtClean="0"/>
              <a:t>letih, </a:t>
            </a:r>
            <a:r>
              <a:rPr lang="sl-SI" dirty="0"/>
              <a:t>postanejo „temeljni“ načrt za vse </a:t>
            </a:r>
            <a:r>
              <a:rPr lang="sl-SI" dirty="0" smtClean="0"/>
              <a:t>življenje.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632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704088"/>
            <a:ext cx="8229600" cy="5620512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Razvajanje:</a:t>
            </a:r>
          </a:p>
          <a:p>
            <a:pPr>
              <a:buFontTx/>
              <a:buChar char="-"/>
            </a:pPr>
            <a:r>
              <a:rPr lang="sl-SI" u="sng" dirty="0" smtClean="0"/>
              <a:t>ker je tako laže</a:t>
            </a:r>
            <a:r>
              <a:rPr lang="sl-SI" dirty="0" smtClean="0"/>
              <a:t>, </a:t>
            </a:r>
          </a:p>
          <a:p>
            <a:pPr>
              <a:buFontTx/>
              <a:buChar char="-"/>
            </a:pPr>
            <a:r>
              <a:rPr lang="sl-SI" dirty="0" smtClean="0"/>
              <a:t>ker s tem izpolnjujejo svojo potrebo po tem, da jih nekdo potrebuje, </a:t>
            </a:r>
          </a:p>
          <a:p>
            <a:pPr>
              <a:buFontTx/>
              <a:buChar char="-"/>
            </a:pPr>
            <a:r>
              <a:rPr lang="sl-SI" dirty="0" smtClean="0"/>
              <a:t>ker menijo, da „dobri“ starši to morajo početi;</a:t>
            </a:r>
          </a:p>
          <a:p>
            <a:pPr>
              <a:buFontTx/>
              <a:buChar char="-"/>
            </a:pPr>
            <a:r>
              <a:rPr lang="sl-SI" dirty="0" smtClean="0"/>
              <a:t>Ker čutijo pritisk s strani prijateljev in družine;</a:t>
            </a:r>
          </a:p>
        </p:txBody>
      </p:sp>
    </p:spTree>
    <p:extLst>
      <p:ext uri="{BB962C8B-B14F-4D97-AF65-F5344CB8AC3E}">
        <p14:creationId xmlns:p14="http://schemas.microsoft.com/office/powerpoint/2010/main" val="422669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Ko starši </a:t>
            </a:r>
            <a:r>
              <a:rPr lang="sl-SI" dirty="0"/>
              <a:t>nekaj opravijo </a:t>
            </a:r>
            <a:r>
              <a:rPr lang="sl-SI" u="sng" dirty="0"/>
              <a:t>namesto</a:t>
            </a:r>
            <a:r>
              <a:rPr lang="sl-SI" dirty="0"/>
              <a:t> otroka, ker to sami storijo </a:t>
            </a:r>
            <a:r>
              <a:rPr lang="sl-SI" u="sng" dirty="0"/>
              <a:t>laže, hitreje in bolje</a:t>
            </a:r>
            <a:r>
              <a:rPr lang="sl-SI" dirty="0"/>
              <a:t>, </a:t>
            </a:r>
            <a:r>
              <a:rPr lang="sl-SI" dirty="0">
                <a:solidFill>
                  <a:srgbClr val="FF0000"/>
                </a:solidFill>
              </a:rPr>
              <a:t>otroku odrekajo priložnost za razvoj dragocenih življenjskih veščin.</a:t>
            </a:r>
          </a:p>
        </p:txBody>
      </p:sp>
    </p:spTree>
    <p:extLst>
      <p:ext uri="{BB962C8B-B14F-4D97-AF65-F5344CB8AC3E}">
        <p14:creationId xmlns:p14="http://schemas.microsoft.com/office/powerpoint/2010/main" val="30239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Zmotno je misliti, da se bodo otroci že kasneje naučili, kako poskrbeti zase.</a:t>
            </a:r>
          </a:p>
          <a:p>
            <a:pPr marL="0" indent="0">
              <a:buNone/>
            </a:pPr>
            <a:r>
              <a:rPr lang="sl-SI" dirty="0" smtClean="0"/>
              <a:t>Dlje, kot čakajo, teže bo spremeniti njihove interpretacije in prepričanja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424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sl-SI" dirty="0"/>
              <a:t>Jutranje varstvo in OPB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Prihajajo zgodaj zjutraj, ker jih pripeljejo starši</a:t>
            </a:r>
          </a:p>
          <a:p>
            <a:r>
              <a:rPr lang="sl-SI" dirty="0" smtClean="0"/>
              <a:t>Veliko prijavljenih, ki so raje v avli kot v učilnici</a:t>
            </a:r>
            <a:endParaRPr lang="sl-SI" dirty="0"/>
          </a:p>
          <a:p>
            <a:r>
              <a:rPr lang="sl-SI" dirty="0" smtClean="0"/>
              <a:t>Po kosilu domov (ni v OPB)</a:t>
            </a:r>
          </a:p>
          <a:p>
            <a:r>
              <a:rPr lang="sl-SI" dirty="0" smtClean="0"/>
              <a:t>Jim zaupate, da gredo sami domov</a:t>
            </a:r>
          </a:p>
          <a:p>
            <a:r>
              <a:rPr lang="sl-SI" dirty="0" smtClean="0"/>
              <a:t>So zunaj in se družijo s prijatelji</a:t>
            </a:r>
          </a:p>
          <a:p>
            <a:r>
              <a:rPr lang="sl-SI" dirty="0" smtClean="0"/>
              <a:t>Sedaj nekateri ne prihajajo v OPB, se izogibajo</a:t>
            </a:r>
          </a:p>
          <a:p>
            <a:r>
              <a:rPr lang="sl-SI" dirty="0" smtClean="0"/>
              <a:t>So </a:t>
            </a:r>
            <a:r>
              <a:rPr lang="sl-SI" dirty="0"/>
              <a:t>samostojni, doma naredijo domačo </a:t>
            </a:r>
            <a:r>
              <a:rPr lang="sl-SI" dirty="0" smtClean="0"/>
              <a:t>nalogo</a:t>
            </a:r>
          </a:p>
        </p:txBody>
      </p:sp>
    </p:spTree>
    <p:extLst>
      <p:ext uri="{BB962C8B-B14F-4D97-AF65-F5344CB8AC3E}">
        <p14:creationId xmlns:p14="http://schemas.microsoft.com/office/powerpoint/2010/main" val="19179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/>
          <a:lstStyle/>
          <a:p>
            <a:r>
              <a:rPr lang="sl-SI" dirty="0" smtClean="0"/>
              <a:t>NEOBVEZNI IZBIRNI PREDMETI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69784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Učenci </a:t>
            </a:r>
            <a:r>
              <a:rPr lang="sl-SI" dirty="0"/>
              <a:t>4. do 6. razreda se bodo </a:t>
            </a:r>
            <a:r>
              <a:rPr lang="sl-SI" sz="3000" dirty="0" smtClean="0">
                <a:solidFill>
                  <a:srgbClr val="7030A0"/>
                </a:solidFill>
              </a:rPr>
              <a:t>LAHKO </a:t>
            </a:r>
            <a:r>
              <a:rPr lang="sl-SI" u="sng" dirty="0" smtClean="0">
                <a:solidFill>
                  <a:srgbClr val="FF0000"/>
                </a:solidFill>
              </a:rPr>
              <a:t>prostovoljno</a:t>
            </a:r>
            <a:r>
              <a:rPr lang="sl-SI" dirty="0" smtClean="0"/>
              <a:t> </a:t>
            </a:r>
            <a:r>
              <a:rPr lang="sl-SI" dirty="0"/>
              <a:t>vključili v pouk </a:t>
            </a:r>
            <a:r>
              <a:rPr lang="sl-SI" u="sng" dirty="0">
                <a:solidFill>
                  <a:srgbClr val="FF0000"/>
                </a:solidFill>
              </a:rPr>
              <a:t>neobveznih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/>
              <a:t>izbirnih predmetov: </a:t>
            </a:r>
            <a:r>
              <a:rPr lang="sl-SI" dirty="0" smtClean="0"/>
              <a:t>nemščina, </a:t>
            </a:r>
            <a:r>
              <a:rPr lang="sl-SI" dirty="0"/>
              <a:t>umetnosti, računalništva, športa ter tehnike</a:t>
            </a:r>
            <a:r>
              <a:rPr lang="sl-SI" dirty="0" smtClean="0"/>
              <a:t>.</a:t>
            </a:r>
          </a:p>
          <a:p>
            <a:r>
              <a:rPr lang="sl-SI" dirty="0">
                <a:solidFill>
                  <a:srgbClr val="0070C0"/>
                </a:solidFill>
              </a:rPr>
              <a:t>Neobvezni izbirni predmet je neobvezen le do trenutka, ko ga učenec izbere. Potem postane obvezen in ocenjen enakovredno ostalim predmetom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  <a:endParaRPr lang="sl-SI" dirty="0" smtClean="0"/>
          </a:p>
          <a:p>
            <a:endParaRPr lang="sl-SI" dirty="0"/>
          </a:p>
          <a:p>
            <a:endParaRPr lang="sl-SI" dirty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92549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šolsko leto </a:t>
            </a:r>
            <a:r>
              <a:rPr lang="sl-SI" dirty="0" smtClean="0"/>
              <a:t>2019/20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</a:t>
            </a:r>
            <a:r>
              <a:rPr lang="sl-SI" dirty="0" smtClean="0"/>
              <a:t>a 5. razred JV </a:t>
            </a:r>
            <a:r>
              <a:rPr lang="sl-SI" b="1" dirty="0" smtClean="0"/>
              <a:t>ne bo </a:t>
            </a:r>
            <a:r>
              <a:rPr lang="sl-SI" dirty="0" smtClean="0"/>
              <a:t>organizirano</a:t>
            </a:r>
          </a:p>
          <a:p>
            <a:r>
              <a:rPr lang="sl-SI" dirty="0"/>
              <a:t>z</a:t>
            </a:r>
            <a:r>
              <a:rPr lang="sl-SI" dirty="0" smtClean="0"/>
              <a:t>a 5. razred OPB </a:t>
            </a:r>
            <a:r>
              <a:rPr lang="sl-SI" b="1" dirty="0" smtClean="0"/>
              <a:t>samo</a:t>
            </a:r>
            <a:r>
              <a:rPr lang="sl-SI" dirty="0" smtClean="0"/>
              <a:t> do 15. ure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261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11560" y="1412776"/>
            <a:ext cx="8229600" cy="3096344"/>
          </a:xfrm>
        </p:spPr>
        <p:txBody>
          <a:bodyPr/>
          <a:lstStyle/>
          <a:p>
            <a:pPr marL="393192" lvl="1" indent="0">
              <a:buNone/>
            </a:pPr>
            <a:endParaRPr lang="sl-SI" dirty="0" smtClean="0"/>
          </a:p>
          <a:p>
            <a:pPr marL="393192" lvl="1" indent="0">
              <a:buNone/>
            </a:pPr>
            <a:endParaRPr lang="sl-SI" dirty="0"/>
          </a:p>
          <a:p>
            <a:pPr marL="393192" lvl="1" indent="0">
              <a:buNone/>
            </a:pPr>
            <a:endParaRPr lang="sl-SI" dirty="0" smtClean="0"/>
          </a:p>
          <a:p>
            <a:pPr marL="393192" lvl="1" indent="0">
              <a:buNone/>
            </a:pPr>
            <a:r>
              <a:rPr lang="sl-SI" dirty="0"/>
              <a:t>	</a:t>
            </a:r>
            <a:r>
              <a:rPr lang="sl-SI" dirty="0" smtClean="0"/>
              <a:t>		</a:t>
            </a:r>
            <a:r>
              <a:rPr lang="sl-SI" sz="6600" dirty="0" smtClean="0"/>
              <a:t>VPRAŠANJA?</a:t>
            </a:r>
            <a:endParaRPr lang="sl-SI" sz="6600" dirty="0"/>
          </a:p>
        </p:txBody>
      </p:sp>
    </p:spTree>
    <p:extLst>
      <p:ext uri="{BB962C8B-B14F-4D97-AF65-F5344CB8AC3E}">
        <p14:creationId xmlns:p14="http://schemas.microsoft.com/office/powerpoint/2010/main" val="81842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Kolesarski izpit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S prvim šolskim dnem so otroci vključeni v prometne situacije. Omogočimo jim čim varnejše otroštvo s tem, da jim prometne situacije tudi razložimo. Spremljajmo jih na poti v šolo in se ob tem tudi pogovarjajmo.</a:t>
            </a:r>
          </a:p>
          <a:p>
            <a:r>
              <a:rPr lang="sl-SI" dirty="0" smtClean="0"/>
              <a:t>Vadite vožnjo s kolesom, da bodo otroci spretnejši in bodo do 5. razreda dobro obvladali kolo in se lažje posvetili prometnim predpisom.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010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 Število ur tedensko:</a:t>
            </a:r>
          </a:p>
          <a:p>
            <a:pPr marL="0" indent="0" algn="ctr">
              <a:buNone/>
            </a:pPr>
            <a:r>
              <a:rPr lang="sl-SI" dirty="0" smtClean="0"/>
              <a:t>nemščina – 2 uri</a:t>
            </a:r>
          </a:p>
          <a:p>
            <a:pPr marL="0" indent="0" algn="ctr">
              <a:buNone/>
            </a:pPr>
            <a:r>
              <a:rPr lang="sl-SI" dirty="0"/>
              <a:t>računalništvo – 1 ura</a:t>
            </a:r>
          </a:p>
          <a:p>
            <a:pPr marL="0" indent="0" algn="ctr">
              <a:buNone/>
            </a:pPr>
            <a:r>
              <a:rPr lang="sl-SI" dirty="0" smtClean="0"/>
              <a:t>šport – 1 ura</a:t>
            </a:r>
          </a:p>
          <a:p>
            <a:pPr marL="0" indent="0" algn="ctr">
              <a:buNone/>
            </a:pPr>
            <a:r>
              <a:rPr lang="sl-SI" dirty="0"/>
              <a:t>u</a:t>
            </a:r>
            <a:r>
              <a:rPr lang="sl-SI" dirty="0" smtClean="0"/>
              <a:t>metnost – 1 ura</a:t>
            </a:r>
          </a:p>
          <a:p>
            <a:pPr marL="0" indent="0" algn="ctr">
              <a:buNone/>
            </a:pPr>
            <a:r>
              <a:rPr lang="sl-SI" dirty="0"/>
              <a:t>t</a:t>
            </a:r>
            <a:r>
              <a:rPr lang="sl-SI" dirty="0" smtClean="0"/>
              <a:t>ehnika samo na MAŠ v 5. in 6.r </a:t>
            </a:r>
            <a:r>
              <a:rPr lang="sl-SI" dirty="0"/>
              <a:t>– 1 ura</a:t>
            </a:r>
          </a:p>
          <a:p>
            <a:pPr marL="0" indent="0" algn="ctr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04012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Učenec </a:t>
            </a:r>
            <a:r>
              <a:rPr lang="sl-SI" dirty="0" smtClean="0">
                <a:solidFill>
                  <a:srgbClr val="FF0000"/>
                </a:solidFill>
              </a:rPr>
              <a:t>LAHKO</a:t>
            </a:r>
            <a:r>
              <a:rPr lang="sl-SI" dirty="0" smtClean="0"/>
              <a:t> izbere </a:t>
            </a:r>
            <a:r>
              <a:rPr lang="sl-SI" dirty="0" smtClean="0">
                <a:solidFill>
                  <a:srgbClr val="FF0000"/>
                </a:solidFill>
              </a:rPr>
              <a:t>NAJVEČ DVE </a:t>
            </a:r>
            <a:r>
              <a:rPr lang="sl-SI" dirty="0" smtClean="0"/>
              <a:t>uri tedensko.</a:t>
            </a:r>
          </a:p>
          <a:p>
            <a:pPr marL="0" indent="0">
              <a:buNone/>
            </a:pPr>
            <a:r>
              <a:rPr lang="sl-SI" b="1" dirty="0" smtClean="0"/>
              <a:t>Če izbere 2 uri:</a:t>
            </a:r>
          </a:p>
          <a:p>
            <a:pPr marL="0" indent="0">
              <a:buNone/>
            </a:pPr>
            <a:r>
              <a:rPr lang="sl-SI" dirty="0" smtClean="0"/>
              <a:t> a) nemščina ali </a:t>
            </a:r>
          </a:p>
          <a:p>
            <a:pPr marL="0" indent="0">
              <a:buNone/>
            </a:pPr>
            <a:r>
              <a:rPr lang="sl-SI" dirty="0" smtClean="0"/>
              <a:t> b) 2 druga predmeta</a:t>
            </a:r>
          </a:p>
          <a:p>
            <a:pPr marL="0" indent="0">
              <a:buNone/>
            </a:pPr>
            <a:r>
              <a:rPr lang="sl-SI" b="1" dirty="0" smtClean="0"/>
              <a:t>Če izbere 1 uro:</a:t>
            </a:r>
          </a:p>
          <a:p>
            <a:pPr marL="0" indent="0">
              <a:buNone/>
            </a:pPr>
            <a:r>
              <a:rPr lang="sl-SI" dirty="0" smtClean="0"/>
              <a:t>izbira med umetnostjo, športom, računalništvom in tehniko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Lahko NE izbere</a:t>
            </a:r>
            <a:r>
              <a:rPr lang="sl-SI" b="1" dirty="0" smtClean="0"/>
              <a:t> </a:t>
            </a:r>
            <a:r>
              <a:rPr lang="sl-SI" dirty="0" smtClean="0"/>
              <a:t>neobveznega izbirnega predmeta.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9140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sl-SI" dirty="0"/>
              <a:t>Skupine sestavljene iz učencev 4. – 6. razreda</a:t>
            </a:r>
          </a:p>
          <a:p>
            <a:pPr marL="0" indent="0">
              <a:buNone/>
            </a:pPr>
            <a:r>
              <a:rPr lang="sl-SI" dirty="0"/>
              <a:t>TEŽAVE:</a:t>
            </a:r>
          </a:p>
          <a:p>
            <a:r>
              <a:rPr lang="sl-SI" dirty="0" smtClean="0"/>
              <a:t>V 6.r nemščino in računalništvo samo tisti, ki so se ju že učili</a:t>
            </a:r>
          </a:p>
          <a:p>
            <a:r>
              <a:rPr lang="sl-SI" dirty="0" smtClean="0"/>
              <a:t>Polovico leta NIP </a:t>
            </a:r>
          </a:p>
          <a:p>
            <a:r>
              <a:rPr lang="sl-SI" dirty="0" smtClean="0"/>
              <a:t>NI možnosti odstopa v kasnejših mesecih</a:t>
            </a:r>
          </a:p>
          <a:p>
            <a:r>
              <a:rPr lang="sl-SI" dirty="0" smtClean="0"/>
              <a:t>DOGOVOR z otrokom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4647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OBVEZNOSTI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 smtClean="0"/>
              <a:t>POGOVORITE SE Z OTROKOM.</a:t>
            </a:r>
          </a:p>
          <a:p>
            <a:pPr marL="0" indent="0">
              <a:buNone/>
            </a:pPr>
            <a:r>
              <a:rPr lang="sl-SI" dirty="0" smtClean="0"/>
              <a:t>Za </a:t>
            </a:r>
            <a:r>
              <a:rPr lang="sl-SI" dirty="0"/>
              <a:t>učence, ki se bodo odločili, </a:t>
            </a:r>
            <a:r>
              <a:rPr lang="sl-SI" b="1" dirty="0"/>
              <a:t>da bodo obiskovali</a:t>
            </a:r>
            <a:r>
              <a:rPr lang="sl-SI" dirty="0"/>
              <a:t> neobvezni izbirni predmet, bo obiskovanje pouka </a:t>
            </a:r>
            <a:r>
              <a:rPr lang="sl-SI" b="1" dirty="0" smtClean="0"/>
              <a:t>obvezno do konca šolskega leta</a:t>
            </a:r>
            <a:r>
              <a:rPr lang="sl-SI" dirty="0" smtClean="0"/>
              <a:t>, </a:t>
            </a:r>
            <a:r>
              <a:rPr lang="sl-SI" dirty="0"/>
              <a:t>in </a:t>
            </a:r>
            <a:r>
              <a:rPr lang="sl-SI" b="1" dirty="0"/>
              <a:t>ocena</a:t>
            </a:r>
            <a:r>
              <a:rPr lang="sl-SI" dirty="0"/>
              <a:t> neobveznega izbirnega predmeta bo </a:t>
            </a:r>
            <a:r>
              <a:rPr lang="sl-SI" b="1" dirty="0"/>
              <a:t>enakovredna</a:t>
            </a:r>
            <a:r>
              <a:rPr lang="sl-SI" dirty="0"/>
              <a:t> z ostalimi ocenami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/>
              <a:t>Dodatna varovalka – klic </a:t>
            </a:r>
            <a:r>
              <a:rPr lang="sl-SI" dirty="0" smtClean="0"/>
              <a:t>učitelja v tem šolskem letu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3677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SPREMEMBE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SAMO do vključno 9</a:t>
            </a:r>
            <a:r>
              <a:rPr lang="sl-SI" dirty="0" smtClean="0"/>
              <a:t>. </a:t>
            </a:r>
            <a:r>
              <a:rPr lang="sl-SI" dirty="0"/>
              <a:t>9. </a:t>
            </a:r>
            <a:r>
              <a:rPr lang="sl-SI" dirty="0" smtClean="0"/>
              <a:t>2019 </a:t>
            </a:r>
            <a:r>
              <a:rPr lang="sl-SI" dirty="0"/>
              <a:t>v kolikor se skupina ne </a:t>
            </a:r>
            <a:r>
              <a:rPr lang="sl-SI" dirty="0" smtClean="0"/>
              <a:t>podre </a:t>
            </a:r>
            <a:r>
              <a:rPr lang="sl-SI" dirty="0"/>
              <a:t>oziroma ne bi bilo potrebno ustvariti </a:t>
            </a:r>
            <a:r>
              <a:rPr lang="sl-SI" dirty="0" smtClean="0"/>
              <a:t>nove skupine.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244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LOGISTIKA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Šola bo oblikovala predvidoma </a:t>
            </a:r>
            <a:r>
              <a:rPr lang="sl-SI" dirty="0" smtClean="0"/>
              <a:t>12 skupin </a:t>
            </a:r>
            <a:r>
              <a:rPr lang="sl-SI" dirty="0"/>
              <a:t>neobveznih izbirnih </a:t>
            </a:r>
            <a:r>
              <a:rPr lang="sl-SI" dirty="0" smtClean="0"/>
              <a:t>predmetov (NIP) </a:t>
            </a:r>
            <a:r>
              <a:rPr lang="sl-SI" dirty="0"/>
              <a:t>na matični </a:t>
            </a:r>
            <a:r>
              <a:rPr lang="sl-SI" dirty="0" smtClean="0"/>
              <a:t>šoli in 2 skupini </a:t>
            </a:r>
            <a:r>
              <a:rPr lang="sl-SI" dirty="0"/>
              <a:t>n</a:t>
            </a:r>
            <a:r>
              <a:rPr lang="sl-SI" dirty="0" smtClean="0"/>
              <a:t>a </a:t>
            </a:r>
            <a:r>
              <a:rPr lang="sl-SI" dirty="0"/>
              <a:t>podružnični </a:t>
            </a:r>
            <a:r>
              <a:rPr lang="sl-SI" dirty="0" smtClean="0"/>
              <a:t>šoli.</a:t>
            </a:r>
          </a:p>
          <a:p>
            <a:r>
              <a:rPr lang="sl-SI" dirty="0" smtClean="0"/>
              <a:t>NIP se bo izvajal </a:t>
            </a:r>
            <a:r>
              <a:rPr lang="sl-SI" dirty="0" smtClean="0">
                <a:solidFill>
                  <a:srgbClr val="00B050"/>
                </a:solidFill>
              </a:rPr>
              <a:t>preduro</a:t>
            </a:r>
            <a:r>
              <a:rPr lang="sl-SI" dirty="0" smtClean="0"/>
              <a:t>, </a:t>
            </a:r>
            <a:r>
              <a:rPr lang="sl-SI" dirty="0" smtClean="0">
                <a:solidFill>
                  <a:srgbClr val="0070C0"/>
                </a:solidFill>
              </a:rPr>
              <a:t>6. šolsko uro</a:t>
            </a:r>
            <a:r>
              <a:rPr lang="sl-SI" dirty="0" smtClean="0"/>
              <a:t> ali </a:t>
            </a:r>
            <a:r>
              <a:rPr lang="sl-SI" dirty="0" smtClean="0">
                <a:solidFill>
                  <a:srgbClr val="C00000"/>
                </a:solidFill>
              </a:rPr>
              <a:t>6. in 7. šolsko uro</a:t>
            </a:r>
            <a:r>
              <a:rPr lang="sl-SI" dirty="0" smtClean="0"/>
              <a:t>.</a:t>
            </a:r>
          </a:p>
          <a:p>
            <a:r>
              <a:rPr lang="sl-SI" dirty="0" smtClean="0"/>
              <a:t>Do konca šolskega leta boste prejeli obvestilo kateri NIP bo vaš otrok obiskoval v naslednjem šolskem letu.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7847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VODNIK PO NEOBVEZNIH IZBIRNIH PREDMETIH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spletni strani šole </a:t>
            </a:r>
            <a:r>
              <a:rPr lang="sl-SI" dirty="0" err="1" smtClean="0">
                <a:hlinkClick r:id="rId2"/>
              </a:rPr>
              <a:t>www.osbrezovica.si</a:t>
            </a:r>
            <a:r>
              <a:rPr lang="sl-SI" dirty="0"/>
              <a:t> </a:t>
            </a:r>
            <a:r>
              <a:rPr lang="sl-SI" dirty="0" err="1" smtClean="0"/>
              <a:t>link</a:t>
            </a:r>
            <a:r>
              <a:rPr lang="sl-SI" dirty="0" smtClean="0"/>
              <a:t> učenci, </a:t>
            </a:r>
            <a:r>
              <a:rPr lang="sl-SI" dirty="0" err="1" smtClean="0"/>
              <a:t>link</a:t>
            </a:r>
            <a:r>
              <a:rPr lang="sl-SI" dirty="0" smtClean="0"/>
              <a:t> neobvezni izbirni predmeti</a:t>
            </a:r>
          </a:p>
          <a:p>
            <a:pPr marL="0" indent="0">
              <a:buNone/>
            </a:pPr>
            <a:r>
              <a:rPr lang="sl-SI" dirty="0" smtClean="0"/>
              <a:t>    Opisi in prijavnice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b="1" dirty="0" smtClean="0"/>
              <a:t>Izberite predmet, ki bo otroku všeč, in ga bo z veseljem obiskoval.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69306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Šolska Brezovic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7030A0"/>
      </a:accent1>
      <a:accent2>
        <a:srgbClr val="9900CC"/>
      </a:accent2>
      <a:accent3>
        <a:srgbClr val="CC00CC"/>
      </a:accent3>
      <a:accent4>
        <a:srgbClr val="F5CD2D"/>
      </a:accent4>
      <a:accent5>
        <a:srgbClr val="AEBAD5"/>
      </a:accent5>
      <a:accent6>
        <a:srgbClr val="777C84"/>
      </a:accent6>
      <a:hlink>
        <a:srgbClr val="FF33CC"/>
      </a:hlink>
      <a:folHlink>
        <a:srgbClr val="3B435B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Žebljič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788</TotalTime>
  <Words>815</Words>
  <Application>Microsoft Office PowerPoint</Application>
  <PresentationFormat>Diaprojekcija na zaslonu (4:3)</PresentationFormat>
  <Paragraphs>85</Paragraphs>
  <Slides>22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7" baseType="lpstr">
      <vt:lpstr>Calibri</vt:lpstr>
      <vt:lpstr>Constantia</vt:lpstr>
      <vt:lpstr>Tekton Pro</vt:lpstr>
      <vt:lpstr>Wingdings 2</vt:lpstr>
      <vt:lpstr>Potek</vt:lpstr>
      <vt:lpstr>NEOBVEZNI IZBIRNI PREDMETI</vt:lpstr>
      <vt:lpstr>NEOBVEZNI IZBIRNI PREDMETI</vt:lpstr>
      <vt:lpstr>PowerPointova predstavitev</vt:lpstr>
      <vt:lpstr>PowerPointova predstavitev</vt:lpstr>
      <vt:lpstr>PowerPointova predstavitev</vt:lpstr>
      <vt:lpstr>OBVEZNOSTI</vt:lpstr>
      <vt:lpstr>SPREMEMBE</vt:lpstr>
      <vt:lpstr>LOGISTIKA</vt:lpstr>
      <vt:lpstr>VODNIK PO NEOBVEZNIH IZBIRNIH PREDMETIH</vt:lpstr>
      <vt:lpstr>PRIJAVNICE</vt:lpstr>
      <vt:lpstr>PowerPointova predstavitev</vt:lpstr>
      <vt:lpstr>Jutranje varstvo in OPB            DA ali NE?</vt:lpstr>
      <vt:lpstr>PowerPointova predstavitev</vt:lpstr>
      <vt:lpstr>Če je razvajanje tako škodljivo za otroke, zakaj starši to počnejo? </vt:lpstr>
      <vt:lpstr>PowerPointova predstavitev</vt:lpstr>
      <vt:lpstr>PowerPointova predstavitev</vt:lpstr>
      <vt:lpstr>PowerPointova predstavitev</vt:lpstr>
      <vt:lpstr>PowerPointova predstavitev</vt:lpstr>
      <vt:lpstr>Jutranje varstvo in OPB</vt:lpstr>
      <vt:lpstr>šolsko leto 2019/20</vt:lpstr>
      <vt:lpstr>PowerPointova predstavitev</vt:lpstr>
      <vt:lpstr>Kolesarski izpit </vt:lpstr>
    </vt:vector>
  </TitlesOfParts>
  <Company>OŠ Brezovica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Gabrijela Marinko</dc:creator>
  <cp:lastModifiedBy>Meta</cp:lastModifiedBy>
  <cp:revision>102</cp:revision>
  <cp:lastPrinted>2017-02-10T11:43:32Z</cp:lastPrinted>
  <dcterms:created xsi:type="dcterms:W3CDTF">2014-08-26T19:49:10Z</dcterms:created>
  <dcterms:modified xsi:type="dcterms:W3CDTF">2019-01-31T10:49:10Z</dcterms:modified>
</cp:coreProperties>
</file>