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9" r:id="rId3"/>
    <p:sldId id="276" r:id="rId4"/>
    <p:sldId id="273" r:id="rId5"/>
    <p:sldId id="263" r:id="rId6"/>
    <p:sldId id="267" r:id="rId7"/>
    <p:sldId id="266" r:id="rId8"/>
    <p:sldId id="264" r:id="rId9"/>
    <p:sldId id="274" r:id="rId10"/>
    <p:sldId id="275" r:id="rId11"/>
    <p:sldId id="278" r:id="rId12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552EA2"/>
    <a:srgbClr val="EEE41A"/>
    <a:srgbClr val="FCFC0C"/>
    <a:srgbClr val="D4F31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76" autoAdjust="0"/>
  </p:normalViewPr>
  <p:slideViewPr>
    <p:cSldViewPr>
      <p:cViewPr varScale="1">
        <p:scale>
          <a:sx n="79" d="100"/>
          <a:sy n="79" d="100"/>
        </p:scale>
        <p:origin x="1570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B3313-5A0E-46C0-8C0F-0838FB66F654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066367-0568-40B1-9703-9F2131EA1B4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14209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/>
              <a:t>Uredite sloge besedila matrice</a:t>
            </a:r>
          </a:p>
          <a:p>
            <a:pPr lvl="1" eaLnBrk="1" latinLnBrk="0" hangingPunct="1"/>
            <a:r>
              <a:rPr lang="sl-SI"/>
              <a:t>Druga raven</a:t>
            </a:r>
          </a:p>
          <a:p>
            <a:pPr lvl="2" eaLnBrk="1" latinLnBrk="0" hangingPunct="1"/>
            <a:r>
              <a:rPr lang="sl-SI"/>
              <a:t>Tretja raven</a:t>
            </a:r>
          </a:p>
          <a:p>
            <a:pPr lvl="3" eaLnBrk="1" latinLnBrk="0" hangingPunct="1"/>
            <a:r>
              <a:rPr lang="sl-SI"/>
              <a:t>Četrta raven</a:t>
            </a:r>
          </a:p>
          <a:p>
            <a:pPr lvl="4" eaLnBrk="1" latinLnBrk="0" hangingPunct="1"/>
            <a:r>
              <a:rPr lang="sl-SI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/>
              <a:t>Uredite sloge besedila matrice</a:t>
            </a:r>
          </a:p>
          <a:p>
            <a:pPr lvl="1" eaLnBrk="1" latinLnBrk="0" hangingPunct="1"/>
            <a:r>
              <a:rPr kumimoji="0" lang="sl-SI"/>
              <a:t>Druga raven</a:t>
            </a:r>
          </a:p>
          <a:p>
            <a:pPr lvl="2" eaLnBrk="1" latinLnBrk="0" hangingPunct="1"/>
            <a:r>
              <a:rPr kumimoji="0" lang="sl-SI"/>
              <a:t>Tretja raven</a:t>
            </a:r>
          </a:p>
          <a:p>
            <a:pPr lvl="3" eaLnBrk="1" latinLnBrk="0" hangingPunct="1"/>
            <a:r>
              <a:rPr kumimoji="0" lang="sl-SI"/>
              <a:t>Četrta raven</a:t>
            </a:r>
          </a:p>
          <a:p>
            <a:pPr lvl="4" eaLnBrk="1" latinLnBrk="0" hangingPunct="1"/>
            <a:r>
              <a:rPr kumimoji="0" lang="sl-SI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0D354D-4EE6-4F1A-9BB1-76A4CA87E5C8}" type="datetimeFigureOut">
              <a:rPr lang="sl-SI" smtClean="0"/>
              <a:t>24. 01. 2021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DE51945-0392-4E33-BDCA-D0024274916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otnik 10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otnik 12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ravokotnik 19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r>
              <a:rPr lang="sl-SI" dirty="0">
                <a:solidFill>
                  <a:srgbClr val="552EA2"/>
                </a:solidFill>
              </a:rPr>
              <a:t>1</a:t>
            </a:r>
          </a:p>
        </p:txBody>
      </p:sp>
      <p:pic>
        <p:nvPicPr>
          <p:cNvPr id="29" name="Slika 2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002" y="3374782"/>
            <a:ext cx="1153259" cy="1258101"/>
          </a:xfrm>
          <a:prstGeom prst="rect">
            <a:avLst/>
          </a:prstGeom>
        </p:spPr>
      </p:pic>
      <p:pic>
        <p:nvPicPr>
          <p:cNvPr id="27" name="Shape 143" descr="abc">
            <a:extLst>
              <a:ext uri="{FF2B5EF4-FFF2-40B4-BE49-F238E27FC236}">
                <a16:creationId xmlns:a16="http://schemas.microsoft.com/office/drawing/2014/main" id="{499D4648-5C48-4649-8B1A-ACDE8E2389C9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380312" y="5502619"/>
            <a:ext cx="1333499" cy="114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Shape 142" descr="abc2">
            <a:extLst>
              <a:ext uri="{FF2B5EF4-FFF2-40B4-BE49-F238E27FC236}">
                <a16:creationId xmlns:a16="http://schemas.microsoft.com/office/drawing/2014/main" id="{850A6D37-2780-411E-898F-8B76D33C1398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935144" y="735239"/>
            <a:ext cx="1328777" cy="85947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Pravokotnik 5">
            <a:extLst>
              <a:ext uri="{FF2B5EF4-FFF2-40B4-BE49-F238E27FC236}">
                <a16:creationId xmlns:a16="http://schemas.microsoft.com/office/drawing/2014/main" id="{9758A00C-8E7B-4AB3-B1A9-6550CEAA3EA4}"/>
              </a:ext>
            </a:extLst>
          </p:cNvPr>
          <p:cNvSpPr/>
          <p:nvPr/>
        </p:nvSpPr>
        <p:spPr>
          <a:xfrm>
            <a:off x="5244789" y="334276"/>
            <a:ext cx="3608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OŠ BREZOVICA PRI LJUBLJANI</a:t>
            </a:r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2111341" y="3374782"/>
            <a:ext cx="6909012" cy="1948580"/>
          </a:xfrm>
        </p:spPr>
        <p:txBody>
          <a:bodyPr>
            <a:noAutofit/>
          </a:bodyPr>
          <a:lstStyle/>
          <a:p>
            <a:pPr algn="ctr"/>
            <a:r>
              <a:rPr lang="sl-SI" altLang="sl-SI" sz="5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POMEMBNE INFORMACIJE PRED VPISOM V </a:t>
            </a:r>
            <a:br>
              <a:rPr lang="sl-SI" altLang="sl-SI" sz="5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altLang="sl-SI" sz="55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RAZRED</a:t>
            </a:r>
            <a:endParaRPr lang="sl-SI" sz="55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93434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  <p:sp>
        <p:nvSpPr>
          <p:cNvPr id="21" name="Shape 195">
            <a:extLst>
              <a:ext uri="{FF2B5EF4-FFF2-40B4-BE49-F238E27FC236}">
                <a16:creationId xmlns:a16="http://schemas.microsoft.com/office/drawing/2014/main" id="{3A0D52AB-BE28-40A9-8E11-30E1A63B475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556795" y="332656"/>
            <a:ext cx="7770812" cy="1268760"/>
          </a:xfrm>
          <a:prstGeom prst="rect">
            <a:avLst/>
          </a:prstGeom>
          <a:noFill/>
          <a:ln>
            <a:noFill/>
          </a:ln>
        </p:spPr>
        <p:txBody>
          <a:bodyPr lIns="92150" tIns="46075" rIns="92150" bIns="46075" anchor="ctr" anchorCtr="0">
            <a:noAutofit/>
          </a:bodyPr>
          <a:lstStyle/>
          <a:p>
            <a:pPr lvl="0" algn="ctr">
              <a:lnSpc>
                <a:spcPct val="95000"/>
              </a:lnSpc>
              <a:spcBef>
                <a:spcPts val="0"/>
              </a:spcBef>
              <a:buClr>
                <a:srgbClr val="CBCBCB"/>
              </a:buClr>
              <a:buSzPct val="25000"/>
            </a:pPr>
            <a:r>
              <a:rPr lang="sl-SI" altLang="sl-SI" sz="4000" dirty="0">
                <a:latin typeface="Arial" panose="020B0604020202020204" pitchFamily="34" charset="0"/>
                <a:cs typeface="Arial" panose="020B0604020202020204" pitchFamily="34" charset="0"/>
              </a:rPr>
              <a:t>DODATNE INFORMACIJE</a:t>
            </a:r>
            <a:endParaRPr lang="en-US" sz="4000" b="1" i="0" u="none" strike="noStrike" cap="none" dirty="0">
              <a:solidFill>
                <a:schemeClr val="tx1"/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2" name="Shape 196">
            <a:extLst>
              <a:ext uri="{FF2B5EF4-FFF2-40B4-BE49-F238E27FC236}">
                <a16:creationId xmlns:a16="http://schemas.microsoft.com/office/drawing/2014/main" id="{ADDFEC43-E7CC-4BEC-B6FD-25E3095AFFEF}"/>
              </a:ext>
            </a:extLst>
          </p:cNvPr>
          <p:cNvSpPr txBox="1">
            <a:spLocks/>
          </p:cNvSpPr>
          <p:nvPr/>
        </p:nvSpPr>
        <p:spPr>
          <a:xfrm>
            <a:off x="899592" y="2132856"/>
            <a:ext cx="8784633" cy="3785098"/>
          </a:xfrm>
          <a:prstGeom prst="rect">
            <a:avLst/>
          </a:prstGeom>
          <a:noFill/>
          <a:ln>
            <a:noFill/>
          </a:ln>
        </p:spPr>
        <p:txBody>
          <a:bodyPr vert="horz" lIns="92150" tIns="46075" rIns="92150" bIns="46075" anchor="t" anchorCtr="0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None/>
            </a:pPr>
            <a:r>
              <a:rPr lang="sl-SI" altLang="sl-SI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OŠ Brezovica pri Ljubljani</a:t>
            </a:r>
          </a:p>
          <a:p>
            <a:pPr>
              <a:buNone/>
            </a:pPr>
            <a:r>
              <a:rPr lang="sl-SI" altLang="sl-SI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Šolska svetovalna služba, Maja Novljan</a:t>
            </a:r>
          </a:p>
          <a:p>
            <a:pPr>
              <a:buNone/>
            </a:pPr>
            <a:endParaRPr lang="sl-SI" altLang="sl-SI" sz="2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l-SI" altLang="sl-SI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Telefon: 01 29 27 229</a:t>
            </a:r>
          </a:p>
          <a:p>
            <a:pPr>
              <a:buNone/>
            </a:pPr>
            <a:endParaRPr lang="sl-SI" altLang="sl-SI" sz="2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sl-SI" altLang="sl-SI" sz="2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E-naslov: maja.novljan@os-brezovica.si</a:t>
            </a:r>
            <a:endParaRPr lang="en-US" altLang="sl-SI" sz="2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7560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grada številke diapozitiva 2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-1676784" y="5310450"/>
            <a:ext cx="609600" cy="517524"/>
          </a:xfrm>
          <a:prstGeom prst="rect">
            <a:avLst/>
          </a:prstGeom>
        </p:spPr>
        <p:txBody>
          <a:bodyPr/>
          <a:lstStyle/>
          <a:p>
            <a:fld id="{DDE51945-0392-4E33-BDCA-D0024274916C}" type="slidenum">
              <a:rPr lang="sl-SI" smtClean="0">
                <a:latin typeface="Arial" panose="020B0604020202020204" pitchFamily="34" charset="0"/>
                <a:cs typeface="Arial" panose="020B0604020202020204" pitchFamily="34" charset="0"/>
              </a:rPr>
              <a:t>11</a:t>
            </a:fld>
            <a:endParaRPr lang="sl-SI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  <p:sp>
        <p:nvSpPr>
          <p:cNvPr id="3" name="Naslov 2">
            <a:extLst>
              <a:ext uri="{FF2B5EF4-FFF2-40B4-BE49-F238E27FC236}">
                <a16:creationId xmlns:a16="http://schemas.microsoft.com/office/drawing/2014/main" id="{1670038A-3068-4C28-B06C-FE004A430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5945" y="1401080"/>
            <a:ext cx="7467600" cy="2961570"/>
          </a:xfrm>
        </p:spPr>
        <p:txBody>
          <a:bodyPr>
            <a:noAutofit/>
          </a:bodyPr>
          <a:lstStyle/>
          <a:p>
            <a:pPr algn="ctr"/>
            <a:r>
              <a:rPr lang="en-US" sz="40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HVALA ZA VAŠO </a:t>
            </a:r>
            <a:r>
              <a:rPr lang="sl-SI" sz="40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sl-SI" sz="40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POZORNOST!</a:t>
            </a:r>
            <a:br>
              <a:rPr lang="en-US" sz="40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/>
            </a:r>
            <a:br>
              <a:rPr lang="en-US" sz="4000" cap="none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</a:br>
            <a:endParaRPr lang="sl-SI" sz="4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3" name="Shape 232" descr="smline2.gif">
            <a:extLst>
              <a:ext uri="{FF2B5EF4-FFF2-40B4-BE49-F238E27FC236}">
                <a16:creationId xmlns:a16="http://schemas.microsoft.com/office/drawing/2014/main" id="{F5BC1405-33EF-45C1-9134-9EADCA130060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1067184" y="4029680"/>
            <a:ext cx="9753599" cy="60959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596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številke diapozitiva 2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-1676784" y="5310450"/>
            <a:ext cx="609600" cy="517524"/>
          </a:xfrm>
          <a:prstGeom prst="rect">
            <a:avLst/>
          </a:prstGeom>
        </p:spPr>
        <p:txBody>
          <a:bodyPr/>
          <a:lstStyle/>
          <a:p>
            <a:fld id="{DDE51945-0392-4E33-BDCA-D0024274916C}" type="slidenum">
              <a:rPr lang="sl-SI" smtClean="0"/>
              <a:t>2</a:t>
            </a:fld>
            <a:endParaRPr lang="sl-SI"/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  <p:sp>
        <p:nvSpPr>
          <p:cNvPr id="2" name="Pravokotnik 1">
            <a:extLst>
              <a:ext uri="{FF2B5EF4-FFF2-40B4-BE49-F238E27FC236}">
                <a16:creationId xmlns:a16="http://schemas.microsoft.com/office/drawing/2014/main" id="{27E1AE02-902A-4F10-A40D-72A522945CD8}"/>
              </a:ext>
            </a:extLst>
          </p:cNvPr>
          <p:cNvSpPr/>
          <p:nvPr/>
        </p:nvSpPr>
        <p:spPr>
          <a:xfrm>
            <a:off x="700722" y="1279073"/>
            <a:ext cx="6679589" cy="57020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bo potekal </a:t>
            </a:r>
            <a:r>
              <a:rPr lang="sl-SI" alt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2. 2</a:t>
            </a:r>
            <a:r>
              <a:rPr lang="sl-SI" alt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alt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sl-SI" alt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4. </a:t>
            </a:r>
            <a:r>
              <a:rPr lang="sl-SI" alt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l-SI" alt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vse otroke na MAŠ. </a:t>
            </a:r>
            <a:r>
              <a:rPr lang="sl-SI" altLang="sl-SI" sz="22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Prijava po telefonu in e-pošti </a:t>
            </a:r>
            <a:r>
              <a:rPr lang="sl-SI" alt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l-SI" alt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01 29 27 200 med 8.30 in 13.30 ali info@os-brezovica.si</a:t>
            </a:r>
            <a:r>
              <a:rPr lang="sl-SI" altLang="sl-SI" sz="2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sl-SI" altLang="sl-SI" sz="2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je obvezen za vse otroke, ki so rojeni leta </a:t>
            </a:r>
            <a:r>
              <a:rPr lang="sl-SI" altLang="sl-SI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2015 (tudi v primeru, da želite zaprositi za odlog šolanja).</a:t>
            </a:r>
            <a:endParaRPr lang="sl-SI" altLang="sl-SI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Otroka vpišemo v šolo v svojem </a:t>
            </a:r>
            <a:r>
              <a:rPr lang="sl-SI" altLang="sl-SI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okolišu  (stalno ali začasno bivališče, možnost </a:t>
            </a:r>
            <a:r>
              <a:rPr lang="sl-SI" altLang="sl-SI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vpisa na matično </a:t>
            </a:r>
            <a:r>
              <a:rPr lang="sl-SI" altLang="sl-SI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šolo za učence s POŠ).</a:t>
            </a:r>
            <a:endParaRPr lang="sl-SI" altLang="sl-SI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 seboj prinesite otrokov rojstni list ali kak drug osebni dokument in izpolnjene obrazce, ki ste jih prejeli po pošti. (JV, OPB, </a:t>
            </a:r>
            <a:r>
              <a:rPr lang="sl-SI" altLang="sl-SI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angleščina - NIP, prijava na prehrano, </a:t>
            </a:r>
            <a:r>
              <a:rPr lang="sl-SI" altLang="sl-SI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Izjava pravila šolskega reda, soglasje za </a:t>
            </a:r>
            <a:r>
              <a:rPr lang="sl-SI" altLang="sl-SI" sz="2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razgovor v vrtcu).</a:t>
            </a:r>
            <a:endParaRPr lang="sl-SI" altLang="sl-SI" sz="22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09600" lvl="0" indent="-609600">
              <a:lnSpc>
                <a:spcPct val="85000"/>
              </a:lnSpc>
              <a:spcBef>
                <a:spcPts val="800"/>
              </a:spcBef>
              <a:buClr>
                <a:srgbClr val="FFFFFF"/>
              </a:buClr>
              <a:buSzPct val="25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  <a:p>
            <a:pPr marL="341313" lvl="0" indent="-341313">
              <a:lnSpc>
                <a:spcPct val="95000"/>
              </a:lnSpc>
              <a:spcBef>
                <a:spcPts val="800"/>
              </a:spcBef>
              <a:buClr>
                <a:srgbClr val="FFFFFF"/>
              </a:buClr>
              <a:buSzPct val="100000"/>
            </a:pP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Times New Roman"/>
              <a:cs typeface="Arial" panose="020B0604020202020204" pitchFamily="34" charset="0"/>
              <a:sym typeface="Times New Roman"/>
            </a:endParaRP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92284F46-C1D4-4DA3-8A63-ADC3B23919CC}"/>
              </a:ext>
            </a:extLst>
          </p:cNvPr>
          <p:cNvSpPr/>
          <p:nvPr/>
        </p:nvSpPr>
        <p:spPr>
          <a:xfrm>
            <a:off x="1274205" y="416858"/>
            <a:ext cx="566839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VPISNI  POSTOPEK</a:t>
            </a:r>
            <a:endParaRPr lang="sl-SI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724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>
          <a:xfrm>
            <a:off x="766809" y="331264"/>
            <a:ext cx="7467600" cy="1036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PREPIS NA ŠOLO IZVEN ŠOLSKEGA OKOLIŠA</a:t>
            </a:r>
            <a:endParaRPr lang="sl-SI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  <p:sp>
        <p:nvSpPr>
          <p:cNvPr id="4" name="Pravokotnik 3">
            <a:extLst>
              <a:ext uri="{FF2B5EF4-FFF2-40B4-BE49-F238E27FC236}">
                <a16:creationId xmlns:a16="http://schemas.microsoft.com/office/drawing/2014/main" id="{1D8DEE06-0158-4D38-A2DF-0F3E2A197196}"/>
              </a:ext>
            </a:extLst>
          </p:cNvPr>
          <p:cNvSpPr/>
          <p:nvPr/>
        </p:nvSpPr>
        <p:spPr>
          <a:xfrm>
            <a:off x="1117089" y="2276872"/>
            <a:ext cx="66064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na matični šoli.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Pisna prošnja na željeno šolo v roku 14 dni.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Izbrana šola pridobi soglasje matične šole za vpis.</a:t>
            </a:r>
            <a:endParaRPr lang="en-US" altLang="sl-SI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" name="Shape 150">
            <a:extLst>
              <a:ext uri="{FF2B5EF4-FFF2-40B4-BE49-F238E27FC236}">
                <a16:creationId xmlns:a16="http://schemas.microsoft.com/office/drawing/2014/main" id="{F10BDD4E-E1DD-48EA-8959-7AF14FA4B02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836041" y="3933056"/>
            <a:ext cx="2089150" cy="19002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56829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1"/>
              </a:solidFill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tx1"/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  <p:sp>
        <p:nvSpPr>
          <p:cNvPr id="12" name="Shape 161">
            <a:extLst>
              <a:ext uri="{FF2B5EF4-FFF2-40B4-BE49-F238E27FC236}">
                <a16:creationId xmlns:a16="http://schemas.microsoft.com/office/drawing/2014/main" id="{6F35BA96-2025-46A5-88EC-271255DD28FF}"/>
              </a:ext>
            </a:extLst>
          </p:cNvPr>
          <p:cNvSpPr txBox="1"/>
          <p:nvPr/>
        </p:nvSpPr>
        <p:spPr>
          <a:xfrm>
            <a:off x="236835" y="559195"/>
            <a:ext cx="7632699" cy="4397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lnSpc>
                <a:spcPct val="95000"/>
              </a:lnSpc>
              <a:buClr>
                <a:schemeClr val="lt1"/>
              </a:buClr>
              <a:buSzPct val="25000"/>
            </a:pPr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ODLOG VPISA</a:t>
            </a:r>
            <a:endParaRPr lang="en-US" sz="4000" b="1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20" name="Shape 163">
            <a:extLst>
              <a:ext uri="{FF2B5EF4-FFF2-40B4-BE49-F238E27FC236}">
                <a16:creationId xmlns:a16="http://schemas.microsoft.com/office/drawing/2014/main" id="{B2F0684C-6C0E-4B49-9B49-ECEF0A096448}"/>
              </a:ext>
            </a:extLst>
          </p:cNvPr>
          <p:cNvSpPr txBox="1"/>
          <p:nvPr/>
        </p:nvSpPr>
        <p:spPr>
          <a:xfrm>
            <a:off x="1229759" y="1697380"/>
            <a:ext cx="6426290" cy="3744416"/>
          </a:xfrm>
          <a:prstGeom prst="rect">
            <a:avLst/>
          </a:prstGeom>
          <a:noFill/>
          <a:ln>
            <a:noFill/>
          </a:ln>
        </p:spPr>
        <p:txBody>
          <a:bodyPr lIns="92150" tIns="46075" rIns="92150" bIns="46075" anchor="t" anchorCtr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Vpis otroka.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Pisna vloga za odlog šolanja z razlogi (ob vpisu).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Obvezno testiranje otroka s testom šolskih novincev in razgovor z otrokovo vzgojiteljico (podpis soglasja).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Zdravniški sistematski pregled.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odložitve šolanja za eno leto</a:t>
            </a: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sl-SI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400" b="1" i="0" u="none" strike="noStrike" cap="non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 </a:t>
            </a:r>
            <a:endParaRPr sz="2400" b="1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00986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02345" y="65280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UGOTAVLJANJE PRIPRAVLJENOSTI ZA ŠOLO</a:t>
            </a:r>
            <a:endParaRPr lang="sl-SI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  <p:sp>
        <p:nvSpPr>
          <p:cNvPr id="20" name="Pravokotnik 1"/>
          <p:cNvSpPr>
            <a:spLocks noChangeArrowheads="1"/>
          </p:cNvSpPr>
          <p:nvPr/>
        </p:nvSpPr>
        <p:spPr bwMode="auto">
          <a:xfrm>
            <a:off x="1072633" y="2267744"/>
            <a:ext cx="6955751" cy="3490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/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Ugotavlja komisija, v kateri so šolski zdravnik, svetovalni delavec, vzgojitelj.</a:t>
            </a:r>
          </a:p>
          <a:p>
            <a:pPr marL="342900" indent="-342900"/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Pripravljenost za šolo se ugotavlja na podlagi rezultatov testiranja ali mnenja </a:t>
            </a: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z obravnave v zunanjih institucijah (psiholog</a:t>
            </a: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, </a:t>
            </a: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logoped, razvojna ambulanta), </a:t>
            </a: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razgovora s starši, razgovora z otrokovo vzgojiteljico (soglasje) in </a:t>
            </a: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mnenja</a:t>
            </a: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 panose="020B0604020202020204" pitchFamily="34" charset="0"/>
              </a:rPr>
              <a:t> šolske zdravnice.</a:t>
            </a:r>
            <a:endParaRPr lang="en-US" altLang="sl-SI" sz="2400" dirty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sl-SI" altLang="sl-SI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402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številke diapozitiva 2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-1676784" y="5310450"/>
            <a:ext cx="609600" cy="517524"/>
          </a:xfrm>
          <a:prstGeom prst="rect">
            <a:avLst/>
          </a:prstGeom>
        </p:spPr>
        <p:txBody>
          <a:bodyPr/>
          <a:lstStyle/>
          <a:p>
            <a:fld id="{DDE51945-0392-4E33-BDCA-D0024274916C}" type="slidenum">
              <a:rPr lang="sl-SI" smtClean="0"/>
              <a:t>6</a:t>
            </a:fld>
            <a:endParaRPr lang="sl-SI"/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  <p:sp>
        <p:nvSpPr>
          <p:cNvPr id="12" name="Shape 168">
            <a:extLst>
              <a:ext uri="{FF2B5EF4-FFF2-40B4-BE49-F238E27FC236}">
                <a16:creationId xmlns:a16="http://schemas.microsoft.com/office/drawing/2014/main" id="{7A3B4440-60D2-4539-B7EE-6C74ED861AE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7488" y="622960"/>
            <a:ext cx="7029192" cy="1143000"/>
          </a:xfrm>
          <a:prstGeom prst="rect">
            <a:avLst/>
          </a:prstGeom>
          <a:noFill/>
          <a:ln>
            <a:noFill/>
          </a:ln>
        </p:spPr>
        <p:txBody>
          <a:bodyPr lIns="92150" tIns="46075" rIns="92150" bIns="46075" anchor="ctr" anchorCtr="0">
            <a:noAutofit/>
          </a:bodyPr>
          <a:lstStyle/>
          <a:p>
            <a:pPr lvl="0" algn="ctr">
              <a:spcBef>
                <a:spcPts val="0"/>
              </a:spcBef>
              <a:buClr>
                <a:srgbClr val="CBCBCB"/>
              </a:buClr>
              <a:buSzPct val="25000"/>
            </a:pPr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ZDRAVNIŠKI PREGLED</a:t>
            </a:r>
            <a:endParaRPr lang="en-US" sz="4000" b="1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13" name="Shape 169">
            <a:extLst>
              <a:ext uri="{FF2B5EF4-FFF2-40B4-BE49-F238E27FC236}">
                <a16:creationId xmlns:a16="http://schemas.microsoft.com/office/drawing/2014/main" id="{933B7377-A6B1-46BC-8F37-0C095A9CB1E8}"/>
              </a:ext>
            </a:extLst>
          </p:cNvPr>
          <p:cNvSpPr txBox="1"/>
          <p:nvPr/>
        </p:nvSpPr>
        <p:spPr>
          <a:xfrm>
            <a:off x="5076825" y="2060575"/>
            <a:ext cx="3455986" cy="4397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" name="Shape 170">
            <a:extLst>
              <a:ext uri="{FF2B5EF4-FFF2-40B4-BE49-F238E27FC236}">
                <a16:creationId xmlns:a16="http://schemas.microsoft.com/office/drawing/2014/main" id="{1E3101D1-8A46-47FF-BDDE-FD94FD1A1F0E}"/>
              </a:ext>
            </a:extLst>
          </p:cNvPr>
          <p:cNvSpPr txBox="1"/>
          <p:nvPr/>
        </p:nvSpPr>
        <p:spPr>
          <a:xfrm>
            <a:off x="959544" y="2227524"/>
            <a:ext cx="6571498" cy="36004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Opravi ga šolski zdravnik, ne glede no to, kdo je otrokov izbrani zdravnik </a:t>
            </a: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(naša šolska zdravnica </a:t>
            </a: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</a:t>
            </a: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</a:t>
            </a: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Nataša Marinič Fišer v ZD Vič – marec-maj).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Vse sistematske preglede in cepljenja v času šolanja opravi šolski zdravnik</a:t>
            </a: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sl-SI" altLang="sl-SI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Osebnega zdravnika lahko otrok obdrži ali pa izbere šolsko zdravnico za otrokovo osebno zdravnico</a:t>
            </a:r>
            <a:endParaRPr lang="en-US" altLang="sl-SI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marR="0" lvl="1" indent="0" algn="l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100000"/>
            </a:pPr>
            <a:endParaRPr sz="2400" b="1" i="0" u="none" strike="noStrike" cap="non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8003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17382" y="705759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UČENCI S POSEBNIMI POTREBAMI</a:t>
            </a:r>
            <a:endParaRPr lang="sl-SI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značba mesta vsebine 2"/>
          <p:cNvSpPr>
            <a:spLocks noGrp="1"/>
          </p:cNvSpPr>
          <p:nvPr>
            <p:ph sz="quarter" idx="1"/>
          </p:nvPr>
        </p:nvSpPr>
        <p:spPr>
          <a:xfrm>
            <a:off x="777670" y="1882738"/>
            <a:ext cx="7467600" cy="4873752"/>
          </a:xfrm>
        </p:spPr>
        <p:txBody>
          <a:bodyPr/>
          <a:lstStyle/>
          <a:p>
            <a:pPr>
              <a:buNone/>
            </a:pPr>
            <a:endParaRPr lang="sl-SI" altLang="sl-SI" dirty="0">
              <a:solidFill>
                <a:schemeClr val="tx1">
                  <a:lumMod val="75000"/>
                  <a:lumOff val="25000"/>
                </a:schemeClr>
              </a:solidFill>
              <a:latin typeface="Comic Sans MS" panose="030F0702030302020204" pitchFamily="66" charset="0"/>
            </a:endParaRPr>
          </a:p>
          <a:p>
            <a:pPr>
              <a:buNone/>
            </a:pPr>
            <a:r>
              <a:rPr lang="sl-SI" altLang="sl-SI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Starši imajo pravico vpisati otroka s posebnimi potrebami v osnovno šolo v šolskem okolišu, v kolikor ta šola izpolnjuje pogoje za njegovo šolanje. (informacija šoli o dodatni strokovni pomoči v vrtcu, postopek usmerjanja ali zapisnik multidisciplinarnega tima/individualni načrt družine).</a:t>
            </a:r>
            <a:endParaRPr lang="en-US" altLang="sl-SI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sl-SI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189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ctr"/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ctr"/>
            <a:endParaRPr kumimoji="0" lang="en-US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algn="ctr"/>
            <a:endParaRPr kumimoji="0" lang="en-US"/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številke diapozitiva 2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-1676784" y="5310450"/>
            <a:ext cx="609600" cy="517524"/>
          </a:xfrm>
          <a:prstGeom prst="rect">
            <a:avLst/>
          </a:prstGeom>
        </p:spPr>
        <p:txBody>
          <a:bodyPr/>
          <a:lstStyle/>
          <a:p>
            <a:fld id="{DDE51945-0392-4E33-BDCA-D0024274916C}" type="slidenum">
              <a:rPr lang="sl-SI" smtClean="0"/>
              <a:pPr/>
              <a:t>8</a:t>
            </a:fld>
            <a:endParaRPr lang="sl-SI"/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  <p:sp>
        <p:nvSpPr>
          <p:cNvPr id="2" name="Pravokotnik 1">
            <a:extLst>
              <a:ext uri="{FF2B5EF4-FFF2-40B4-BE49-F238E27FC236}">
                <a16:creationId xmlns:a16="http://schemas.microsoft.com/office/drawing/2014/main" id="{D80B8272-4DE2-481B-800B-85B266F899DA}"/>
              </a:ext>
            </a:extLst>
          </p:cNvPr>
          <p:cNvSpPr/>
          <p:nvPr/>
        </p:nvSpPr>
        <p:spPr>
          <a:xfrm>
            <a:off x="532828" y="442521"/>
            <a:ext cx="784400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KAJ NAJ BI OTROK ZNAL </a:t>
            </a:r>
          </a:p>
          <a:p>
            <a:pPr algn="ctr"/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 VSTOPU V ŠOLO</a:t>
            </a:r>
            <a:endParaRPr lang="sl-SI" sz="4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avokotnik 2">
            <a:extLst>
              <a:ext uri="{FF2B5EF4-FFF2-40B4-BE49-F238E27FC236}">
                <a16:creationId xmlns:a16="http://schemas.microsoft.com/office/drawing/2014/main" id="{995E2509-4FB8-4EEA-824B-82C26BB77B03}"/>
              </a:ext>
            </a:extLst>
          </p:cNvPr>
          <p:cNvSpPr/>
          <p:nvPr/>
        </p:nvSpPr>
        <p:spPr>
          <a:xfrm>
            <a:off x="965743" y="2106685"/>
            <a:ext cx="774470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samostojen pri osnovnih higienskih navadah.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zna samostojno obleči, obuti in zavezati čevlje.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 uporabljati jedilni pribor.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Pozna in uporablja osnovne vljudnostne fraze  (pozdravi, prosim, hvala) in počaka, da pride na vrsto.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Sliši svoje ime in usmeri pozornost na nadaljnja navodila.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Zna pripraviti in pospraviti stvari, kot mu je naročeno.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radoveden in se zanima za stvari okoli sebe.</a:t>
            </a:r>
            <a:endParaRPr lang="en-US" altLang="sl-SI" sz="24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sl-SI" altLang="sl-S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6435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30899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24870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 bwMode="auto">
          <a:xfrm>
            <a:off x="136246" y="332656"/>
            <a:ext cx="641424" cy="641424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Elipsa 14"/>
          <p:cNvSpPr/>
          <p:nvPr/>
        </p:nvSpPr>
        <p:spPr bwMode="auto">
          <a:xfrm>
            <a:off x="376766" y="1628800"/>
            <a:ext cx="137160" cy="13716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Elipsa 15"/>
          <p:cNvSpPr/>
          <p:nvPr/>
        </p:nvSpPr>
        <p:spPr bwMode="auto">
          <a:xfrm>
            <a:off x="308186" y="1126760"/>
            <a:ext cx="274320" cy="274320"/>
          </a:xfrm>
          <a:prstGeom prst="ellipse">
            <a:avLst/>
          </a:prstGeom>
          <a:solidFill>
            <a:srgbClr val="552EA2"/>
          </a:solidFill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Elipsa 16"/>
          <p:cNvSpPr/>
          <p:nvPr/>
        </p:nvSpPr>
        <p:spPr>
          <a:xfrm>
            <a:off x="8527570" y="6093296"/>
            <a:ext cx="365760" cy="365760"/>
          </a:xfrm>
          <a:prstGeom prst="ellipse">
            <a:avLst/>
          </a:prstGeom>
          <a:solidFill>
            <a:srgbClr val="552EA2"/>
          </a:solidFill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številke diapozitiva 28"/>
          <p:cNvSpPr>
            <a:spLocks noGrp="1"/>
          </p:cNvSpPr>
          <p:nvPr>
            <p:ph type="sldNum" sz="quarter" idx="4294967295"/>
          </p:nvPr>
        </p:nvSpPr>
        <p:spPr bwMode="auto">
          <a:xfrm>
            <a:off x="-1676784" y="5310450"/>
            <a:ext cx="609600" cy="517524"/>
          </a:xfrm>
          <a:prstGeom prst="rect">
            <a:avLst/>
          </a:prstGeom>
        </p:spPr>
        <p:txBody>
          <a:bodyPr/>
          <a:lstStyle/>
          <a:p>
            <a:fld id="{DDE51945-0392-4E33-BDCA-D0024274916C}" type="slidenum">
              <a:rPr lang="sl-SI" smtClean="0"/>
              <a:t>9</a:t>
            </a:fld>
            <a:endParaRPr lang="sl-SI"/>
          </a:p>
        </p:txBody>
      </p:sp>
      <p:pic>
        <p:nvPicPr>
          <p:cNvPr id="19" name="Slika 18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180860"/>
            <a:ext cx="865227" cy="943884"/>
          </a:xfrm>
          <a:prstGeom prst="rect">
            <a:avLst/>
          </a:prstGeom>
        </p:spPr>
      </p:pic>
      <p:sp>
        <p:nvSpPr>
          <p:cNvPr id="13" name="Shape 189">
            <a:extLst>
              <a:ext uri="{FF2B5EF4-FFF2-40B4-BE49-F238E27FC236}">
                <a16:creationId xmlns:a16="http://schemas.microsoft.com/office/drawing/2014/main" id="{6D8C2DAA-5558-4D2C-A832-F2B1C5485456}"/>
              </a:ext>
            </a:extLst>
          </p:cNvPr>
          <p:cNvSpPr txBox="1">
            <a:spLocks/>
          </p:cNvSpPr>
          <p:nvPr/>
        </p:nvSpPr>
        <p:spPr>
          <a:xfrm>
            <a:off x="894089" y="543840"/>
            <a:ext cx="7416823" cy="1440160"/>
          </a:xfrm>
          <a:prstGeom prst="rect">
            <a:avLst/>
          </a:prstGeom>
          <a:noFill/>
          <a:ln>
            <a:noFill/>
          </a:ln>
        </p:spPr>
        <p:txBody>
          <a:bodyPr vert="horz" lIns="92150" tIns="46075" rIns="92150" bIns="46075" anchor="t" anchorCtr="0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75000"/>
              </a:lnSpc>
              <a:spcBef>
                <a:spcPts val="800"/>
              </a:spcBef>
              <a:buClr>
                <a:srgbClr val="FFFFFF"/>
              </a:buClr>
              <a:buSzPct val="25000"/>
              <a:buNone/>
            </a:pPr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DELOVNI DAN V </a:t>
            </a:r>
          </a:p>
          <a:p>
            <a:pPr marL="0" indent="0" algn="ctr">
              <a:lnSpc>
                <a:spcPct val="75000"/>
              </a:lnSpc>
              <a:spcBef>
                <a:spcPts val="800"/>
              </a:spcBef>
              <a:buClr>
                <a:srgbClr val="FFFFFF"/>
              </a:buClr>
              <a:buSzPct val="25000"/>
              <a:buNone/>
            </a:pPr>
            <a:r>
              <a:rPr lang="sl-SI" altLang="sl-SI" sz="40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RAZREDU</a:t>
            </a: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  <a:p>
            <a:pPr marL="341313" indent="-341313" algn="ctr">
              <a:lnSpc>
                <a:spcPct val="95000"/>
              </a:lnSpc>
              <a:spcBef>
                <a:spcPts val="800"/>
              </a:spcBef>
              <a:buClr>
                <a:srgbClr val="FFFFFF"/>
              </a:buClr>
              <a:buSzPct val="100000"/>
              <a:buFont typeface="Times New Roman"/>
              <a:buNone/>
            </a:pPr>
            <a:endParaRPr lang="en-US" sz="40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sp>
        <p:nvSpPr>
          <p:cNvPr id="4" name="Pravokotnik 3">
            <a:extLst>
              <a:ext uri="{FF2B5EF4-FFF2-40B4-BE49-F238E27FC236}">
                <a16:creationId xmlns:a16="http://schemas.microsoft.com/office/drawing/2014/main" id="{8BDAE989-190D-4ABB-B6B1-3BCE540F1638}"/>
              </a:ext>
            </a:extLst>
          </p:cNvPr>
          <p:cNvSpPr/>
          <p:nvPr/>
        </p:nvSpPr>
        <p:spPr>
          <a:xfrm>
            <a:off x="777671" y="1991880"/>
            <a:ext cx="7921834" cy="4016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6.15 - 8.15 – jutranje varstvo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7.15 – ZAJTRK v jedilnici (ob 7.10 priprava na zajtrk)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8.15 – priprava na pouk (izpraznimo torbe, poklepetamo s sošolci)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8.25 – začetek pouka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10.00 – dopoldanska malica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10.15 – odmor za igro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10.35 – nadaljevanje pouka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12.10/13.00 – konec pouka in začetek OPB-ja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altLang="sl-SI" sz="24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16.40 – konec popoldanskega varstva</a:t>
            </a:r>
          </a:p>
          <a:p>
            <a:pPr marL="341312" lvl="0" indent="-341312">
              <a:lnSpc>
                <a:spcPct val="75000"/>
              </a:lnSpc>
              <a:buSzPct val="25000"/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rial"/>
              <a:cs typeface="Arial" panose="020B0604020202020204" pitchFamily="34" charset="0"/>
              <a:sym typeface="Arial"/>
            </a:endParaRPr>
          </a:p>
        </p:txBody>
      </p:sp>
      <p:pic>
        <p:nvPicPr>
          <p:cNvPr id="21" name="Shape 220" descr="Kids%20Clip%20Art%20082">
            <a:extLst>
              <a:ext uri="{FF2B5EF4-FFF2-40B4-BE49-F238E27FC236}">
                <a16:creationId xmlns:a16="http://schemas.microsoft.com/office/drawing/2014/main" id="{BAA945FA-BF4E-4285-9F4D-3FE9B5DD8153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296298" y="2817045"/>
            <a:ext cx="1597032" cy="22118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0696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Šolska Brezovic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7030A0"/>
      </a:accent1>
      <a:accent2>
        <a:srgbClr val="9900CC"/>
      </a:accent2>
      <a:accent3>
        <a:srgbClr val="CC00CC"/>
      </a:accent3>
      <a:accent4>
        <a:srgbClr val="F5CD2D"/>
      </a:accent4>
      <a:accent5>
        <a:srgbClr val="AEBAD5"/>
      </a:accent5>
      <a:accent6>
        <a:srgbClr val="777C84"/>
      </a:accent6>
      <a:hlink>
        <a:srgbClr val="FF33C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668</TotalTime>
  <Words>559</Words>
  <Application>Microsoft Office PowerPoint</Application>
  <PresentationFormat>Diaprojekcija na zaslonu (4:3)</PresentationFormat>
  <Paragraphs>62</Paragraphs>
  <Slides>11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7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11</vt:i4>
      </vt:variant>
    </vt:vector>
  </HeadingPairs>
  <TitlesOfParts>
    <vt:vector size="19" baseType="lpstr">
      <vt:lpstr>Arial</vt:lpstr>
      <vt:lpstr>Calibri</vt:lpstr>
      <vt:lpstr>Century Schoolbook</vt:lpstr>
      <vt:lpstr>Comic Sans MS</vt:lpstr>
      <vt:lpstr>Times New Roman</vt:lpstr>
      <vt:lpstr>Wingdings</vt:lpstr>
      <vt:lpstr>Wingdings 2</vt:lpstr>
      <vt:lpstr>Altana</vt:lpstr>
      <vt:lpstr>POMEMBNE INFORMACIJE PRED VPISOM V  1. RAZRED</vt:lpstr>
      <vt:lpstr>PowerPointova predstavitev</vt:lpstr>
      <vt:lpstr>PowerPointova predstavitev</vt:lpstr>
      <vt:lpstr>PowerPointova predstavitev</vt:lpstr>
      <vt:lpstr>UGOTAVLJANJE PRIPRAVLJENOSTI ZA ŠOLO</vt:lpstr>
      <vt:lpstr>ZDRAVNIŠKI PREGLED</vt:lpstr>
      <vt:lpstr>UČENCI S POSEBNIMI POTREBAMI</vt:lpstr>
      <vt:lpstr>PowerPointova predstavitev</vt:lpstr>
      <vt:lpstr>PowerPointova predstavitev</vt:lpstr>
      <vt:lpstr>DODATNE INFORMACIJE</vt:lpstr>
      <vt:lpstr>HVALA ZA VAŠO  POZORNOST!  </vt:lpstr>
    </vt:vector>
  </TitlesOfParts>
  <Company>OŠ Brezovica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Dnevni red:  Program dela v 1. razredu  Šolske potrebščine Potek šolskega dneva Hišni red, vzgojni načrt, pravila šolskega reda  Prometna varnost Razno</dc:title>
  <dc:creator>Geli Mohorič</dc:creator>
  <cp:lastModifiedBy>Maja Novljan</cp:lastModifiedBy>
  <cp:revision>64</cp:revision>
  <dcterms:created xsi:type="dcterms:W3CDTF">2014-08-26T09:56:17Z</dcterms:created>
  <dcterms:modified xsi:type="dcterms:W3CDTF">2021-01-24T10:10:14Z</dcterms:modified>
</cp:coreProperties>
</file>